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regular.fntdata"/><Relationship Id="rId14" Type="http://schemas.openxmlformats.org/officeDocument/2006/relationships/slide" Target="slides/slide10.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tIns="91425"/>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47190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69425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226077" y="357800"/>
            <a:ext cx="2808000" cy="9534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rIns="91425" tIns="91425"/>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tIns="91425"/>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6"/>
            <a:ext cx="4045200" cy="12350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rIns="91425" tIns="91425"/>
          <a:lstStyle>
            <a:lvl1pPr lv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rIns="91425" tIns="91425"/>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8.jp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ctrTitle"/>
          </p:nvPr>
        </p:nvSpPr>
        <p:spPr>
          <a:xfrm>
            <a:off x="390525" y="1819275"/>
            <a:ext cx="8222100" cy="933600"/>
          </a:xfrm>
          <a:prstGeom prst="rect">
            <a:avLst/>
          </a:prstGeom>
        </p:spPr>
        <p:txBody>
          <a:bodyPr anchorCtr="0" anchor="b" bIns="91425" lIns="91425" rIns="91425" tIns="91425">
            <a:noAutofit/>
          </a:bodyPr>
          <a:lstStyle/>
          <a:p>
            <a:pPr lvl="0">
              <a:spcBef>
                <a:spcPts val="0"/>
              </a:spcBef>
              <a:buNone/>
            </a:pPr>
            <a:r>
              <a:rPr lang="en"/>
              <a:t>Drama Genre</a:t>
            </a:r>
          </a:p>
        </p:txBody>
      </p:sp>
      <p:sp>
        <p:nvSpPr>
          <p:cNvPr id="68" name="Shape 68"/>
          <p:cNvSpPr txBox="1"/>
          <p:nvPr>
            <p:ph idx="1" type="subTitle"/>
          </p:nvPr>
        </p:nvSpPr>
        <p:spPr>
          <a:xfrm>
            <a:off x="390525" y="2789130"/>
            <a:ext cx="8222100" cy="432900"/>
          </a:xfrm>
          <a:prstGeom prst="rect">
            <a:avLst/>
          </a:prstGeom>
        </p:spPr>
        <p:txBody>
          <a:bodyPr anchorCtr="0" anchor="t" bIns="91425" lIns="91425" rIns="91425" tIns="91425">
            <a:noAutofit/>
          </a:bodyPr>
          <a:lstStyle/>
          <a:p>
            <a:pPr lvl="0">
              <a:spcBef>
                <a:spcPts val="0"/>
              </a:spcBef>
              <a:buNone/>
            </a:pPr>
            <a:r>
              <a:rPr lang="en"/>
              <a:t>Secret life of walter mitty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Conclusion</a:t>
            </a:r>
          </a:p>
        </p:txBody>
      </p:sp>
      <p:sp>
        <p:nvSpPr>
          <p:cNvPr id="130" name="Shape 130"/>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rPr lang="en"/>
              <a:t>“Go with it and it is, in all senses, wonderful”</a:t>
            </a:r>
          </a:p>
          <a:p>
            <a:pPr lvl="0">
              <a:spcBef>
                <a:spcPts val="0"/>
              </a:spcBef>
              <a:buNone/>
            </a:pPr>
            <a:r>
              <a:rPr lang="en"/>
              <a:t>This quote from Empire’s Olly Richards perfectly sums up this film for me.  You need to let it tell it’s story and enjoy being part of the journey in order to appreciate how wonderful it is.  A unique and modern piece of artistry.</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The film </a:t>
            </a:r>
          </a:p>
        </p:txBody>
      </p:sp>
      <p:sp>
        <p:nvSpPr>
          <p:cNvPr id="74" name="Shape 74"/>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rPr lang="en">
                <a:solidFill>
                  <a:srgbClr val="000000"/>
                </a:solidFill>
              </a:rPr>
              <a:t>The film version of The Secret Life Of Walter Mitty, starring Ben Stiller and Kristen Wiig, was entirely based on the short story of the same name, written by James Thurber, so there is bound to be some connections between them. The largest and most obvious one is the multitude of daydreams that Walter has throughout both pieces of work. Though the dreams are different in content, the constant repetition of them are very close to the same, at least until the final scenes of the movie. The distinction between Walter’s reality and his wild imagination is not always clear in either version of the story, really demonstrating the closeness between the two mediums</a:t>
            </a:r>
          </a:p>
          <a:p>
            <a:pPr lvl="0">
              <a:spcBef>
                <a:spcPts val="0"/>
              </a:spcBef>
              <a:buNone/>
            </a:pPr>
            <a:r>
              <a:t/>
            </a:r>
            <a:endParaRPr b="1">
              <a:solidFill>
                <a:srgbClr val="000000"/>
              </a:solidFill>
            </a:endParaRPr>
          </a:p>
          <a:p>
            <a:pPr lvl="0">
              <a:spcBef>
                <a:spcPts val="0"/>
              </a:spcBef>
              <a:buNone/>
            </a:pPr>
            <a:r>
              <a:t/>
            </a:r>
            <a:endParaRPr>
              <a:solidFill>
                <a:srgbClr val="000000"/>
              </a:solidFill>
            </a:endParaRPr>
          </a:p>
          <a:p>
            <a:pPr lvl="0">
              <a:spcBef>
                <a:spcPts val="0"/>
              </a:spcBef>
              <a:buNone/>
            </a:pPr>
            <a:r>
              <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The short story</a:t>
            </a:r>
          </a:p>
        </p:txBody>
      </p:sp>
      <p:sp>
        <p:nvSpPr>
          <p:cNvPr id="80" name="Shape 80"/>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rPr lang="en">
                <a:solidFill>
                  <a:srgbClr val="000000"/>
                </a:solidFill>
              </a:rPr>
              <a:t>In the short story, this interaction occurred between Walter and Mrs.Mitty, when he asked her “Does it ever occur to you that I am sometimes thinking?” For a moment, it seems like he is going to continue on speaking and explain to Mrs.Mitty how he daydreams, but this sadly does not happen. In the film, this moment is referenced when Walter seriously considers telling Cheryl that he got a longboard as a present for her son, but after thinking about it, he decides to keep it to himself.</a:t>
            </a:r>
          </a:p>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Film and short story</a:t>
            </a:r>
          </a:p>
        </p:txBody>
      </p:sp>
      <p:sp>
        <p:nvSpPr>
          <p:cNvPr id="86" name="Shape 86"/>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rPr lang="en">
                <a:solidFill>
                  <a:srgbClr val="000000"/>
                </a:solidFill>
              </a:rPr>
              <a:t>There are many similarities and differences between The Secret Life Of Walter Mitty short story, and the film adaptation. Both versions of the work have some of the same characteristics, such as the constant switching between reality and imagination, and plenty of differences, such as the ending being completely different. The film also had quite a few moments that made reference to the short story in indirect, and sometimes amusing ways.</a:t>
            </a:r>
          </a:p>
          <a:p>
            <a:pPr lvl="0">
              <a:spcBef>
                <a:spcPts val="0"/>
              </a:spcBef>
              <a:buNone/>
            </a:pPr>
            <a:r>
              <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Production</a:t>
            </a:r>
          </a:p>
        </p:txBody>
      </p:sp>
      <p:sp>
        <p:nvSpPr>
          <p:cNvPr id="92" name="Shape 92"/>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rPr lang="en">
                <a:solidFill>
                  <a:srgbClr val="000000"/>
                </a:solidFill>
              </a:rPr>
              <a:t>Conflict:Walters dreams are creating problems between him and others because of the way he is act in his fantasies.</a:t>
            </a:r>
          </a:p>
          <a:p>
            <a:pPr lvl="0">
              <a:spcBef>
                <a:spcPts val="0"/>
              </a:spcBef>
              <a:buNone/>
            </a:pPr>
            <a:r>
              <a:rPr lang="en">
                <a:solidFill>
                  <a:srgbClr val="000000"/>
                </a:solidFill>
              </a:rPr>
              <a:t>Character: Walter mitty is a creative imaginative person who works as a negative assets manager for the life magazine </a:t>
            </a:r>
          </a:p>
          <a:p>
            <a:pPr lvl="0">
              <a:spcBef>
                <a:spcPts val="0"/>
              </a:spcBef>
              <a:buNone/>
            </a:pPr>
            <a:r>
              <a:rPr lang="en">
                <a:solidFill>
                  <a:srgbClr val="000000"/>
                </a:solidFill>
              </a:rPr>
              <a:t>The setting - the story takes place in a New York and in the mind of Walter</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sz="3200"/>
              <a:t>Character archetypes</a:t>
            </a:r>
          </a:p>
        </p:txBody>
      </p:sp>
      <p:sp>
        <p:nvSpPr>
          <p:cNvPr id="98" name="Shape 98"/>
          <p:cNvSpPr txBox="1"/>
          <p:nvPr>
            <p:ph idx="1" type="body"/>
          </p:nvPr>
        </p:nvSpPr>
        <p:spPr>
          <a:xfrm>
            <a:off x="199625" y="1719450"/>
            <a:ext cx="8831100" cy="3165600"/>
          </a:xfrm>
          <a:prstGeom prst="rect">
            <a:avLst/>
          </a:prstGeom>
        </p:spPr>
        <p:txBody>
          <a:bodyPr anchorCtr="0" anchor="t" bIns="91425" lIns="91425" rIns="91425" tIns="91425">
            <a:noAutofit/>
          </a:bodyPr>
          <a:lstStyle/>
          <a:p>
            <a:pPr lvl="0">
              <a:spcBef>
                <a:spcPts val="0"/>
              </a:spcBef>
              <a:buNone/>
            </a:pPr>
            <a:r>
              <a:rPr b="1" lang="en">
                <a:solidFill>
                  <a:srgbClr val="000000"/>
                </a:solidFill>
              </a:rPr>
              <a:t>Hero:</a:t>
            </a:r>
            <a:r>
              <a:rPr lang="en">
                <a:solidFill>
                  <a:srgbClr val="000000"/>
                </a:solidFill>
              </a:rPr>
              <a:t> Ben stiller(Walter)  </a:t>
            </a:r>
            <a:r>
              <a:rPr b="1" lang="en">
                <a:solidFill>
                  <a:srgbClr val="000000"/>
                </a:solidFill>
              </a:rPr>
              <a:t>Helper:</a:t>
            </a:r>
            <a:r>
              <a:rPr lang="en">
                <a:solidFill>
                  <a:srgbClr val="000000"/>
                </a:solidFill>
              </a:rPr>
              <a:t> Patton Oswalt(Todd)     </a:t>
            </a:r>
            <a:r>
              <a:rPr b="1" lang="en">
                <a:solidFill>
                  <a:srgbClr val="000000"/>
                </a:solidFill>
              </a:rPr>
              <a:t>Damsel:</a:t>
            </a:r>
            <a:r>
              <a:rPr lang="en">
                <a:solidFill>
                  <a:srgbClr val="000000"/>
                </a:solidFill>
              </a:rPr>
              <a:t>Kristen Wiig(Cheryl)</a:t>
            </a:r>
          </a:p>
          <a:p>
            <a:pPr lvl="0">
              <a:spcBef>
                <a:spcPts val="0"/>
              </a:spcBef>
              <a:buNone/>
            </a:pPr>
            <a:r>
              <a:t/>
            </a:r>
            <a:endParaRPr>
              <a:solidFill>
                <a:srgbClr val="000000"/>
              </a:solidFill>
            </a:endParaRPr>
          </a:p>
          <a:p>
            <a:pPr lvl="0">
              <a:spcBef>
                <a:spcPts val="0"/>
              </a:spcBef>
              <a:buNone/>
            </a:pPr>
            <a:r>
              <a:t/>
            </a:r>
            <a:endParaRPr>
              <a:solidFill>
                <a:srgbClr val="000000"/>
              </a:solidFill>
            </a:endParaRPr>
          </a:p>
          <a:p>
            <a:pPr lvl="0">
              <a:spcBef>
                <a:spcPts val="0"/>
              </a:spcBef>
              <a:buNone/>
            </a:pPr>
            <a:r>
              <a:rPr b="1" lang="en">
                <a:solidFill>
                  <a:srgbClr val="000000"/>
                </a:solidFill>
              </a:rPr>
              <a:t>Villain:</a:t>
            </a:r>
            <a:r>
              <a:rPr lang="en">
                <a:solidFill>
                  <a:srgbClr val="000000"/>
                </a:solidFill>
              </a:rPr>
              <a:t> Adam Scott (Ted)   </a:t>
            </a:r>
            <a:r>
              <a:rPr b="1" lang="en">
                <a:solidFill>
                  <a:srgbClr val="000000"/>
                </a:solidFill>
              </a:rPr>
              <a:t>Mentor:</a:t>
            </a:r>
            <a:r>
              <a:rPr lang="en">
                <a:solidFill>
                  <a:srgbClr val="000000"/>
                </a:solidFill>
              </a:rPr>
              <a:t> Shirley MacLaine(Enda) </a:t>
            </a:r>
          </a:p>
          <a:p>
            <a:pPr lvl="0">
              <a:spcBef>
                <a:spcPts val="0"/>
              </a:spcBef>
              <a:buNone/>
            </a:pPr>
            <a:r>
              <a:t/>
            </a:r>
            <a:endParaRPr>
              <a:solidFill>
                <a:srgbClr val="000000"/>
              </a:solidFill>
            </a:endParaRPr>
          </a:p>
          <a:p>
            <a:pPr lvl="0">
              <a:spcBef>
                <a:spcPts val="0"/>
              </a:spcBef>
              <a:buNone/>
            </a:pPr>
            <a:r>
              <a:t/>
            </a:r>
            <a:endParaRPr/>
          </a:p>
        </p:txBody>
      </p:sp>
      <p:pic>
        <p:nvPicPr>
          <p:cNvPr descr="images.jpg" id="99" name="Shape 99"/>
          <p:cNvPicPr preferRelativeResize="0"/>
          <p:nvPr/>
        </p:nvPicPr>
        <p:blipFill>
          <a:blip r:embed="rId3">
            <a:alphaModFix/>
          </a:blip>
          <a:stretch>
            <a:fillRect/>
          </a:stretch>
        </p:blipFill>
        <p:spPr>
          <a:xfrm>
            <a:off x="597225" y="2313399"/>
            <a:ext cx="1868849" cy="1033449"/>
          </a:xfrm>
          <a:prstGeom prst="rect">
            <a:avLst/>
          </a:prstGeom>
          <a:noFill/>
          <a:ln>
            <a:noFill/>
          </a:ln>
        </p:spPr>
      </p:pic>
      <p:pic>
        <p:nvPicPr>
          <p:cNvPr descr="kristen-wiig-in-THE-SECRET-LIFE-OF-WALTER-MITTY-1024x683.jpg" id="100" name="Shape 100"/>
          <p:cNvPicPr preferRelativeResize="0"/>
          <p:nvPr/>
        </p:nvPicPr>
        <p:blipFill rotWithShape="1">
          <a:blip r:embed="rId4">
            <a:alphaModFix/>
          </a:blip>
          <a:srcRect b="11441" l="0" r="0" t="0"/>
          <a:stretch/>
        </p:blipFill>
        <p:spPr>
          <a:xfrm>
            <a:off x="6482225" y="2246625"/>
            <a:ext cx="1749724" cy="1033450"/>
          </a:xfrm>
          <a:prstGeom prst="rect">
            <a:avLst/>
          </a:prstGeom>
          <a:noFill/>
          <a:ln>
            <a:noFill/>
          </a:ln>
        </p:spPr>
      </p:pic>
      <p:pic>
        <p:nvPicPr>
          <p:cNvPr descr="untitled.png" id="101" name="Shape 101"/>
          <p:cNvPicPr preferRelativeResize="0"/>
          <p:nvPr/>
        </p:nvPicPr>
        <p:blipFill>
          <a:blip r:embed="rId5">
            <a:alphaModFix/>
          </a:blip>
          <a:stretch>
            <a:fillRect/>
          </a:stretch>
        </p:blipFill>
        <p:spPr>
          <a:xfrm>
            <a:off x="3387912" y="2286900"/>
            <a:ext cx="1749724" cy="1086439"/>
          </a:xfrm>
          <a:prstGeom prst="rect">
            <a:avLst/>
          </a:prstGeom>
          <a:noFill/>
          <a:ln>
            <a:noFill/>
          </a:ln>
        </p:spPr>
      </p:pic>
      <p:pic>
        <p:nvPicPr>
          <p:cNvPr descr="screen-shot-2013-12-28-at-19-47-27.png" id="102" name="Shape 102"/>
          <p:cNvPicPr preferRelativeResize="0"/>
          <p:nvPr/>
        </p:nvPicPr>
        <p:blipFill>
          <a:blip r:embed="rId6">
            <a:alphaModFix/>
          </a:blip>
          <a:stretch>
            <a:fillRect/>
          </a:stretch>
        </p:blipFill>
        <p:spPr>
          <a:xfrm>
            <a:off x="523948" y="3750248"/>
            <a:ext cx="2130000" cy="1236624"/>
          </a:xfrm>
          <a:prstGeom prst="rect">
            <a:avLst/>
          </a:prstGeom>
          <a:noFill/>
          <a:ln>
            <a:noFill/>
          </a:ln>
        </p:spPr>
      </p:pic>
      <p:pic>
        <p:nvPicPr>
          <p:cNvPr descr="M101.png" id="103" name="Shape 103"/>
          <p:cNvPicPr preferRelativeResize="0"/>
          <p:nvPr/>
        </p:nvPicPr>
        <p:blipFill rotWithShape="1">
          <a:blip r:embed="rId7">
            <a:alphaModFix/>
          </a:blip>
          <a:srcRect b="0" l="0" r="13434" t="0"/>
          <a:stretch/>
        </p:blipFill>
        <p:spPr>
          <a:xfrm>
            <a:off x="3068325" y="3750250"/>
            <a:ext cx="2405670" cy="1167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info</a:t>
            </a:r>
          </a:p>
        </p:txBody>
      </p:sp>
      <p:sp>
        <p:nvSpPr>
          <p:cNvPr id="109" name="Shape 109"/>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t/>
            </a:r>
            <a:endParaRPr/>
          </a:p>
        </p:txBody>
      </p:sp>
      <p:pic>
        <p:nvPicPr>
          <p:cNvPr descr="Capture.JPG" id="110" name="Shape 110"/>
          <p:cNvPicPr preferRelativeResize="0"/>
          <p:nvPr/>
        </p:nvPicPr>
        <p:blipFill>
          <a:blip r:embed="rId3">
            <a:alphaModFix/>
          </a:blip>
          <a:stretch>
            <a:fillRect/>
          </a:stretch>
        </p:blipFill>
        <p:spPr>
          <a:xfrm>
            <a:off x="354775" y="1840737"/>
            <a:ext cx="4324350" cy="2143125"/>
          </a:xfrm>
          <a:prstGeom prst="rect">
            <a:avLst/>
          </a:prstGeom>
          <a:noFill/>
          <a:ln>
            <a:noFill/>
          </a:ln>
        </p:spPr>
      </p:pic>
      <p:pic>
        <p:nvPicPr>
          <p:cNvPr descr="Capture 2.JPG" id="111" name="Shape 111"/>
          <p:cNvPicPr preferRelativeResize="0"/>
          <p:nvPr/>
        </p:nvPicPr>
        <p:blipFill>
          <a:blip r:embed="rId4">
            <a:alphaModFix/>
          </a:blip>
          <a:stretch>
            <a:fillRect/>
          </a:stretch>
        </p:blipFill>
        <p:spPr>
          <a:xfrm>
            <a:off x="5425324" y="1726749"/>
            <a:ext cx="3198199" cy="3416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About the film</a:t>
            </a:r>
          </a:p>
        </p:txBody>
      </p:sp>
      <p:sp>
        <p:nvSpPr>
          <p:cNvPr id="117" name="Shape 117"/>
          <p:cNvSpPr txBox="1"/>
          <p:nvPr>
            <p:ph idx="1" type="body"/>
          </p:nvPr>
        </p:nvSpPr>
        <p:spPr>
          <a:xfrm>
            <a:off x="311700" y="1234700"/>
            <a:ext cx="8520600" cy="3416400"/>
          </a:xfrm>
          <a:prstGeom prst="rect">
            <a:avLst/>
          </a:prstGeom>
        </p:spPr>
        <p:txBody>
          <a:bodyPr anchorCtr="0" anchor="t" bIns="91425" lIns="91425" rIns="91425" tIns="91425">
            <a:noAutofit/>
          </a:bodyPr>
          <a:lstStyle/>
          <a:p>
            <a:pPr lvl="0">
              <a:spcBef>
                <a:spcPts val="0"/>
              </a:spcBef>
              <a:buNone/>
            </a:pPr>
            <a:r>
              <a:rPr b="1" lang="en">
                <a:solidFill>
                  <a:schemeClr val="dk1"/>
                </a:solidFill>
              </a:rPr>
              <a:t>Narrative and plot:</a:t>
            </a:r>
            <a:r>
              <a:rPr lang="en">
                <a:solidFill>
                  <a:schemeClr val="dk1"/>
                </a:solidFill>
              </a:rPr>
              <a:t> </a:t>
            </a:r>
          </a:p>
          <a:p>
            <a:pPr lvl="0">
              <a:spcBef>
                <a:spcPts val="0"/>
              </a:spcBef>
              <a:buNone/>
            </a:pPr>
            <a:r>
              <a:rPr lang="en">
                <a:solidFill>
                  <a:srgbClr val="000000"/>
                </a:solidFill>
              </a:rPr>
              <a:t>"The Secret Life of Walter Mitty" is told by an uninvolved third person narrator, though that point of view is limited to Walter Mitty. We follow Mitty through his day, and we only get to see or know the things that Mitty himself sees or knows. (You might also have heard the term "implied indirect discourse, which is also a legit name for it.) What this means is that, though the point of view is indeed third person, Walter Mitty's character extends a sort of influence over the narration. The words that are chosen have more to do with Mitty's mindset than they do with objective narration</a:t>
            </a:r>
          </a:p>
          <a:p>
            <a:pPr lvl="0">
              <a:spcBef>
                <a:spcPts val="0"/>
              </a:spcBef>
              <a:buNone/>
            </a:pPr>
            <a:r>
              <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460950" y="762225"/>
            <a:ext cx="8222100" cy="767700"/>
          </a:xfrm>
          <a:prstGeom prst="rect">
            <a:avLst/>
          </a:prstGeom>
        </p:spPr>
        <p:txBody>
          <a:bodyPr anchorCtr="0" anchor="b" bIns="91425" lIns="91425" rIns="91425" tIns="91425">
            <a:noAutofit/>
          </a:bodyPr>
          <a:lstStyle/>
          <a:p>
            <a:pPr lvl="0">
              <a:spcBef>
                <a:spcPts val="0"/>
              </a:spcBef>
              <a:buNone/>
            </a:pPr>
            <a:r>
              <a:rPr lang="en"/>
              <a:t>Advertising campaign </a:t>
            </a:r>
          </a:p>
        </p:txBody>
      </p:sp>
      <p:sp>
        <p:nvSpPr>
          <p:cNvPr id="123" name="Shape 123"/>
          <p:cNvSpPr txBox="1"/>
          <p:nvPr>
            <p:ph idx="1" type="body"/>
          </p:nvPr>
        </p:nvSpPr>
        <p:spPr>
          <a:xfrm>
            <a:off x="471900" y="1919075"/>
            <a:ext cx="6155400" cy="2710200"/>
          </a:xfrm>
          <a:prstGeom prst="rect">
            <a:avLst/>
          </a:prstGeom>
        </p:spPr>
        <p:txBody>
          <a:bodyPr anchorCtr="0" anchor="t" bIns="91425" lIns="91425" rIns="91425" tIns="91425">
            <a:noAutofit/>
          </a:bodyPr>
          <a:lstStyle/>
          <a:p>
            <a:pPr lvl="0">
              <a:spcBef>
                <a:spcPts val="0"/>
              </a:spcBef>
              <a:buNone/>
            </a:pPr>
            <a:r>
              <a:rPr lang="en"/>
              <a:t>This advertising poster which shows a few important features to the story of the movie:</a:t>
            </a:r>
          </a:p>
          <a:p>
            <a:pPr lvl="0">
              <a:spcBef>
                <a:spcPts val="0"/>
              </a:spcBef>
              <a:buNone/>
            </a:pPr>
            <a:r>
              <a:rPr lang="en"/>
              <a:t> The photo that is used in the poster shows you walter and the imaginary world around him.</a:t>
            </a:r>
          </a:p>
          <a:p>
            <a:pPr lvl="0">
              <a:spcBef>
                <a:spcPts val="0"/>
              </a:spcBef>
              <a:buNone/>
            </a:pPr>
            <a:r>
              <a:rPr lang="en"/>
              <a:t>In the front we see walter rushing to work and in the background we see that walter imagination is every.</a:t>
            </a:r>
          </a:p>
        </p:txBody>
      </p:sp>
      <p:pic>
        <p:nvPicPr>
          <p:cNvPr descr="imagesYNKV53H6.jpg" id="124" name="Shape 124"/>
          <p:cNvPicPr preferRelativeResize="0"/>
          <p:nvPr/>
        </p:nvPicPr>
        <p:blipFill>
          <a:blip r:embed="rId3">
            <a:alphaModFix/>
          </a:blip>
          <a:stretch>
            <a:fillRect/>
          </a:stretch>
        </p:blipFill>
        <p:spPr>
          <a:xfrm>
            <a:off x="6885550" y="1724075"/>
            <a:ext cx="2066799" cy="31001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