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F85A1D-80F4-4264-A310-8B6E0453088B}"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270555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7F85A1D-80F4-4264-A310-8B6E0453088B}" type="datetimeFigureOut">
              <a:rPr lang="en-GB" smtClean="0"/>
              <a:t>20/10/2015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19312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7F85A1D-80F4-4264-A310-8B6E0453088B}"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45485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7F85A1D-80F4-4264-A310-8B6E0453088B}"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85FC-0839-4430-BF6A-BA79ED07865E}"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6504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F85A1D-80F4-4264-A310-8B6E0453088B}"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2185586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F85A1D-80F4-4264-A310-8B6E0453088B}" type="datetimeFigureOut">
              <a:rPr lang="en-GB" smtClean="0"/>
              <a:t>20/10/2015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3226946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F85A1D-80F4-4264-A310-8B6E0453088B}" type="datetimeFigureOut">
              <a:rPr lang="en-GB" smtClean="0"/>
              <a:t>20/10/2015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133893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F85A1D-80F4-4264-A310-8B6E0453088B}"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305820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F85A1D-80F4-4264-A310-8B6E0453088B}"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243734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7F85A1D-80F4-4264-A310-8B6E0453088B}"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379179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F85A1D-80F4-4264-A310-8B6E0453088B}"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2525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F85A1D-80F4-4264-A310-8B6E0453088B}" type="datetimeFigureOut">
              <a:rPr lang="en-GB" smtClean="0"/>
              <a:t>20/10/2015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95571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F85A1D-80F4-4264-A310-8B6E0453088B}" type="datetimeFigureOut">
              <a:rPr lang="en-GB" smtClean="0"/>
              <a:t>20/10/2015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86012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7F85A1D-80F4-4264-A310-8B6E0453088B}" type="datetimeFigureOut">
              <a:rPr lang="en-GB" smtClean="0"/>
              <a:t>20/10/2015</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140694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7F85A1D-80F4-4264-A310-8B6E0453088B}" type="datetimeFigureOut">
              <a:rPr lang="en-GB" smtClean="0"/>
              <a:t>20/10/2015</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72986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7F85A1D-80F4-4264-A310-8B6E0453088B}" type="datetimeFigureOut">
              <a:rPr lang="en-GB" smtClean="0"/>
              <a:t>20/10/2015</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158599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7F85A1D-80F4-4264-A310-8B6E0453088B}" type="datetimeFigureOut">
              <a:rPr lang="en-GB" smtClean="0"/>
              <a:t>20/10/2015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5285FC-0839-4430-BF6A-BA79ED07865E}" type="slidenum">
              <a:rPr lang="en-GB" smtClean="0"/>
              <a:t>‹#›</a:t>
            </a:fld>
            <a:endParaRPr lang="en-GB"/>
          </a:p>
        </p:txBody>
      </p:sp>
    </p:spTree>
    <p:extLst>
      <p:ext uri="{BB962C8B-B14F-4D97-AF65-F5344CB8AC3E}">
        <p14:creationId xmlns:p14="http://schemas.microsoft.com/office/powerpoint/2010/main" val="262990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F85A1D-80F4-4264-A310-8B6E0453088B}" type="datetimeFigureOut">
              <a:rPr lang="en-GB" smtClean="0"/>
              <a:t>20/10/2015</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D5285FC-0839-4430-BF6A-BA79ED07865E}" type="slidenum">
              <a:rPr lang="en-GB" smtClean="0"/>
              <a:t>‹#›</a:t>
            </a:fld>
            <a:endParaRPr lang="en-GB"/>
          </a:p>
        </p:txBody>
      </p:sp>
    </p:spTree>
    <p:extLst>
      <p:ext uri="{BB962C8B-B14F-4D97-AF65-F5344CB8AC3E}">
        <p14:creationId xmlns:p14="http://schemas.microsoft.com/office/powerpoint/2010/main" val="18056169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447800"/>
            <a:ext cx="10092165" cy="2745377"/>
          </a:xfrm>
        </p:spPr>
        <p:txBody>
          <a:bodyPr>
            <a:noAutofit/>
          </a:bodyPr>
          <a:lstStyle/>
          <a:p>
            <a:r>
              <a:rPr lang="en-IE" sz="5400" b="1" dirty="0" smtClean="0"/>
              <a:t>CODES AND CONVENTIONS </a:t>
            </a:r>
            <a:br>
              <a:rPr lang="en-IE" sz="5400" b="1" dirty="0" smtClean="0"/>
            </a:br>
            <a:r>
              <a:rPr lang="en-IE" sz="5400" b="1" dirty="0" smtClean="0"/>
              <a:t>OF FACTUAL PROGRAMMING FOR TELEVISION</a:t>
            </a:r>
            <a:endParaRPr lang="en-GB" sz="5400" dirty="0"/>
          </a:p>
        </p:txBody>
      </p:sp>
      <p:sp>
        <p:nvSpPr>
          <p:cNvPr id="3" name="Subtitle 2"/>
          <p:cNvSpPr>
            <a:spLocks noGrp="1"/>
          </p:cNvSpPr>
          <p:nvPr>
            <p:ph type="subTitle" idx="1"/>
          </p:nvPr>
        </p:nvSpPr>
        <p:spPr/>
        <p:txBody>
          <a:bodyPr>
            <a:normAutofit fontScale="70000" lnSpcReduction="20000"/>
          </a:bodyPr>
          <a:lstStyle/>
          <a:p>
            <a:endParaRPr lang="en-GB" sz="3600" dirty="0" smtClean="0"/>
          </a:p>
          <a:p>
            <a:r>
              <a:rPr lang="en-GB" sz="3600" dirty="0" smtClean="0"/>
              <a:t>Ciaran McElhinney</a:t>
            </a:r>
          </a:p>
          <a:p>
            <a:endParaRPr lang="en-GB" dirty="0"/>
          </a:p>
        </p:txBody>
      </p:sp>
    </p:spTree>
    <p:extLst>
      <p:ext uri="{BB962C8B-B14F-4D97-AF65-F5344CB8AC3E}">
        <p14:creationId xmlns:p14="http://schemas.microsoft.com/office/powerpoint/2010/main" val="18674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EXPOSITORY DOCUMENTARIES</a:t>
            </a:r>
            <a:endParaRPr lang="en-GB" dirty="0"/>
          </a:p>
        </p:txBody>
      </p:sp>
      <p:sp>
        <p:nvSpPr>
          <p:cNvPr id="3" name="Content Placeholder 2"/>
          <p:cNvSpPr>
            <a:spLocks noGrp="1"/>
          </p:cNvSpPr>
          <p:nvPr>
            <p:ph idx="1"/>
          </p:nvPr>
        </p:nvSpPr>
        <p:spPr/>
        <p:txBody>
          <a:bodyPr/>
          <a:lstStyle/>
          <a:p>
            <a:r>
              <a:rPr lang="en-GB" dirty="0"/>
              <a:t>Expository documentaries are documentaries that expose a person or a </a:t>
            </a:r>
            <a:r>
              <a:rPr lang="en-GB" dirty="0" smtClean="0"/>
              <a:t>topic</a:t>
            </a:r>
            <a:r>
              <a:rPr lang="en-GB" dirty="0"/>
              <a:t>,</a:t>
            </a:r>
            <a:r>
              <a:rPr lang="en-GB" dirty="0" smtClean="0"/>
              <a:t> </a:t>
            </a:r>
            <a:r>
              <a:rPr lang="en-GB" dirty="0"/>
              <a:t>a classic form of </a:t>
            </a:r>
            <a:r>
              <a:rPr lang="en-GB" dirty="0" smtClean="0"/>
              <a:t>documentary</a:t>
            </a:r>
          </a:p>
          <a:p>
            <a:r>
              <a:rPr lang="en-GB" dirty="0" smtClean="0"/>
              <a:t>Expository </a:t>
            </a:r>
            <a:r>
              <a:rPr lang="en-GB" dirty="0"/>
              <a:t>documentaries are well known for having a commentator, talking over the pictures or videos and explaining the </a:t>
            </a:r>
            <a:r>
              <a:rPr lang="en-GB" dirty="0" smtClean="0"/>
              <a:t>story</a:t>
            </a:r>
            <a:endParaRPr lang="en-GB" dirty="0"/>
          </a:p>
          <a:p>
            <a:r>
              <a:rPr lang="en-GB" dirty="0"/>
              <a:t>In an </a:t>
            </a:r>
            <a:r>
              <a:rPr lang="en-GB" dirty="0" smtClean="0"/>
              <a:t>these documentaries </a:t>
            </a:r>
            <a:r>
              <a:rPr lang="en-GB" dirty="0"/>
              <a:t>the commentator talks specifically to the audience. </a:t>
            </a:r>
            <a:r>
              <a:rPr lang="en-GB" dirty="0" smtClean="0"/>
              <a:t>They are </a:t>
            </a:r>
            <a:r>
              <a:rPr lang="en-GB" dirty="0"/>
              <a:t>often biographical, historical or talk about a certain event. </a:t>
            </a:r>
            <a:endParaRPr lang="en-GB" dirty="0" smtClean="0"/>
          </a:p>
          <a:p>
            <a:r>
              <a:rPr lang="en-GB" dirty="0" smtClean="0"/>
              <a:t>They </a:t>
            </a:r>
            <a:r>
              <a:rPr lang="en-GB" dirty="0"/>
              <a:t>include </a:t>
            </a:r>
            <a:r>
              <a:rPr lang="en-GB" dirty="0" smtClean="0"/>
              <a:t>footage, Interviews </a:t>
            </a:r>
            <a:r>
              <a:rPr lang="en-GB" dirty="0"/>
              <a:t>or pictures exclusive t</a:t>
            </a:r>
            <a:r>
              <a:rPr lang="en-GB" dirty="0" smtClean="0"/>
              <a:t>o </a:t>
            </a:r>
            <a:r>
              <a:rPr lang="en-GB" dirty="0"/>
              <a:t>the documentary</a:t>
            </a:r>
          </a:p>
        </p:txBody>
      </p:sp>
    </p:spTree>
    <p:extLst>
      <p:ext uri="{BB962C8B-B14F-4D97-AF65-F5344CB8AC3E}">
        <p14:creationId xmlns:p14="http://schemas.microsoft.com/office/powerpoint/2010/main" val="267900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OBSERVATIONAL DOCUMENTARIES</a:t>
            </a:r>
            <a:endParaRPr lang="en-GB" dirty="0"/>
          </a:p>
        </p:txBody>
      </p:sp>
      <p:sp>
        <p:nvSpPr>
          <p:cNvPr id="3" name="Content Placeholder 2"/>
          <p:cNvSpPr>
            <a:spLocks noGrp="1"/>
          </p:cNvSpPr>
          <p:nvPr>
            <p:ph idx="1"/>
          </p:nvPr>
        </p:nvSpPr>
        <p:spPr/>
        <p:txBody>
          <a:bodyPr/>
          <a:lstStyle/>
          <a:p>
            <a:r>
              <a:rPr lang="en-GB" dirty="0"/>
              <a:t>Observational documentaries attempt to simply and spontaneously observe lived life with a minimum of intervention. </a:t>
            </a:r>
            <a:endParaRPr lang="en-GB" dirty="0" smtClean="0"/>
          </a:p>
          <a:p>
            <a:r>
              <a:rPr lang="en-GB" dirty="0" smtClean="0"/>
              <a:t>The </a:t>
            </a:r>
            <a:r>
              <a:rPr lang="en-GB" dirty="0"/>
              <a:t>first observational docs date back to the 1960s; the technological developments which made them possible include mobile </a:t>
            </a:r>
            <a:r>
              <a:rPr lang="en-GB" dirty="0" smtClean="0"/>
              <a:t>lightweight </a:t>
            </a:r>
            <a:r>
              <a:rPr lang="en-GB" dirty="0"/>
              <a:t>cameras and portable sound recording equipment for synchronized sound. </a:t>
            </a:r>
            <a:endParaRPr lang="en-GB" dirty="0" smtClean="0"/>
          </a:p>
          <a:p>
            <a:r>
              <a:rPr lang="en-GB" dirty="0" smtClean="0"/>
              <a:t>Often</a:t>
            </a:r>
            <a:r>
              <a:rPr lang="en-GB" dirty="0"/>
              <a:t>, this mode of film </a:t>
            </a:r>
            <a:r>
              <a:rPr lang="en-GB" dirty="0" smtClean="0"/>
              <a:t>avoided </a:t>
            </a:r>
            <a:r>
              <a:rPr lang="en-GB" dirty="0"/>
              <a:t>voice-over commentary, post-synchronized dialogue and music, or re-enactments. </a:t>
            </a:r>
            <a:endParaRPr lang="en-GB" dirty="0" smtClean="0"/>
          </a:p>
          <a:p>
            <a:r>
              <a:rPr lang="en-GB" dirty="0" smtClean="0"/>
              <a:t>The </a:t>
            </a:r>
            <a:r>
              <a:rPr lang="en-GB" dirty="0"/>
              <a:t>films aimed for immediacy, intimacy, and revelation of individual human character in ordinary life situations.</a:t>
            </a:r>
          </a:p>
        </p:txBody>
      </p:sp>
    </p:spTree>
    <p:extLst>
      <p:ext uri="{BB962C8B-B14F-4D97-AF65-F5344CB8AC3E}">
        <p14:creationId xmlns:p14="http://schemas.microsoft.com/office/powerpoint/2010/main" val="920482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INTERACTIVE DOCUMENTARIES</a:t>
            </a:r>
            <a:endParaRPr lang="en-GB" dirty="0"/>
          </a:p>
        </p:txBody>
      </p:sp>
      <p:sp>
        <p:nvSpPr>
          <p:cNvPr id="3" name="Content Placeholder 2"/>
          <p:cNvSpPr>
            <a:spLocks noGrp="1"/>
          </p:cNvSpPr>
          <p:nvPr>
            <p:ph idx="1"/>
          </p:nvPr>
        </p:nvSpPr>
        <p:spPr/>
        <p:txBody>
          <a:bodyPr/>
          <a:lstStyle/>
          <a:p>
            <a:r>
              <a:rPr lang="en-GB" dirty="0" smtClean="0"/>
              <a:t>The </a:t>
            </a:r>
            <a:r>
              <a:rPr lang="en-GB" dirty="0"/>
              <a:t>integration of a combination of multimedia assets (photos, text, audio, animation, graphic design, etc.) with </a:t>
            </a:r>
            <a:r>
              <a:rPr lang="en-GB" dirty="0" smtClean="0"/>
              <a:t>new </a:t>
            </a:r>
            <a:r>
              <a:rPr lang="en-GB" dirty="0"/>
              <a:t>technologies. In a </a:t>
            </a:r>
            <a:r>
              <a:rPr lang="en-GB" dirty="0" smtClean="0"/>
              <a:t>interactive </a:t>
            </a:r>
            <a:r>
              <a:rPr lang="en-GB" dirty="0"/>
              <a:t>documentary the user has to interact with, or navigate through, the </a:t>
            </a:r>
            <a:r>
              <a:rPr lang="en-GB" dirty="0" smtClean="0"/>
              <a:t>story</a:t>
            </a:r>
          </a:p>
          <a:p>
            <a:r>
              <a:rPr lang="en-GB" dirty="0" smtClean="0"/>
              <a:t>These documentaries are often used in modern museums such as Titanic Belfast.  </a:t>
            </a:r>
          </a:p>
          <a:p>
            <a:r>
              <a:rPr lang="en-GB" dirty="0" smtClean="0"/>
              <a:t>They benefit the viewer by engaging them in the story and leading them through it in a more sensual manner than the observational documentary</a:t>
            </a:r>
            <a:endParaRPr lang="en-GB" dirty="0"/>
          </a:p>
        </p:txBody>
      </p:sp>
    </p:spTree>
    <p:extLst>
      <p:ext uri="{BB962C8B-B14F-4D97-AF65-F5344CB8AC3E}">
        <p14:creationId xmlns:p14="http://schemas.microsoft.com/office/powerpoint/2010/main" val="193921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REFLEXIVE DOCUMENTARIES</a:t>
            </a:r>
            <a:endParaRPr lang="en-GB" dirty="0"/>
          </a:p>
        </p:txBody>
      </p:sp>
      <p:sp>
        <p:nvSpPr>
          <p:cNvPr id="3" name="Content Placeholder 2"/>
          <p:cNvSpPr>
            <a:spLocks noGrp="1"/>
          </p:cNvSpPr>
          <p:nvPr>
            <p:ph idx="1"/>
          </p:nvPr>
        </p:nvSpPr>
        <p:spPr/>
        <p:txBody>
          <a:bodyPr>
            <a:normAutofit/>
          </a:bodyPr>
          <a:lstStyle/>
          <a:p>
            <a:r>
              <a:rPr lang="en-US" sz="3200" dirty="0" smtClean="0"/>
              <a:t>Reflexive documentaries </a:t>
            </a:r>
            <a:r>
              <a:rPr lang="en-US" sz="3200" dirty="0"/>
              <a:t>use re enactments and </a:t>
            </a:r>
            <a:r>
              <a:rPr lang="en-US" sz="3200" dirty="0" smtClean="0"/>
              <a:t>techniques </a:t>
            </a:r>
            <a:r>
              <a:rPr lang="en-US" sz="3200" dirty="0"/>
              <a:t>from </a:t>
            </a:r>
            <a:r>
              <a:rPr lang="en-US" sz="3200" dirty="0" smtClean="0"/>
              <a:t>fictional films usually </a:t>
            </a:r>
            <a:r>
              <a:rPr lang="en-US" sz="3200" dirty="0"/>
              <a:t>adding dramatic </a:t>
            </a:r>
            <a:r>
              <a:rPr lang="en-US" sz="3200" dirty="0" smtClean="0"/>
              <a:t>music too. </a:t>
            </a:r>
          </a:p>
          <a:p>
            <a:r>
              <a:rPr lang="en-US" sz="3200" dirty="0" smtClean="0"/>
              <a:t>They </a:t>
            </a:r>
            <a:r>
              <a:rPr lang="en-US" sz="3200" dirty="0"/>
              <a:t>rely more on suggestion than fact.</a:t>
            </a:r>
          </a:p>
        </p:txBody>
      </p:sp>
    </p:spTree>
    <p:extLst>
      <p:ext uri="{BB962C8B-B14F-4D97-AF65-F5344CB8AC3E}">
        <p14:creationId xmlns:p14="http://schemas.microsoft.com/office/powerpoint/2010/main" val="21047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PERFORMATIVE DOCUMENTARIES</a:t>
            </a:r>
            <a:endParaRPr lang="en-GB" dirty="0"/>
          </a:p>
        </p:txBody>
      </p:sp>
      <p:sp>
        <p:nvSpPr>
          <p:cNvPr id="3" name="Content Placeholder 2"/>
          <p:cNvSpPr>
            <a:spLocks noGrp="1"/>
          </p:cNvSpPr>
          <p:nvPr>
            <p:ph idx="1"/>
          </p:nvPr>
        </p:nvSpPr>
        <p:spPr/>
        <p:txBody>
          <a:bodyPr>
            <a:normAutofit/>
          </a:bodyPr>
          <a:lstStyle/>
          <a:p>
            <a:r>
              <a:rPr lang="en-US" sz="2800" dirty="0" smtClean="0"/>
              <a:t>The </a:t>
            </a:r>
            <a:r>
              <a:rPr lang="en-US" sz="2800" dirty="0"/>
              <a:t>documentary maker and crew </a:t>
            </a:r>
            <a:r>
              <a:rPr lang="en-US" sz="2800" dirty="0" smtClean="0"/>
              <a:t>interact </a:t>
            </a:r>
            <a:r>
              <a:rPr lang="en-US" sz="2800" dirty="0"/>
              <a:t>with the subject they are filming. </a:t>
            </a:r>
            <a:endParaRPr lang="en-US" sz="2800" dirty="0" smtClean="0"/>
          </a:p>
          <a:p>
            <a:r>
              <a:rPr lang="en-US" sz="2800" dirty="0" smtClean="0"/>
              <a:t>The </a:t>
            </a:r>
            <a:r>
              <a:rPr lang="en-US" sz="2800" dirty="0"/>
              <a:t>audience will be addressed in an emotional and direct way and will be given the option to chose how they feel about the subject. </a:t>
            </a:r>
          </a:p>
          <a:p>
            <a:endParaRPr lang="en-GB" sz="2800" dirty="0"/>
          </a:p>
        </p:txBody>
      </p:sp>
    </p:spTree>
    <p:extLst>
      <p:ext uri="{BB962C8B-B14F-4D97-AF65-F5344CB8AC3E}">
        <p14:creationId xmlns:p14="http://schemas.microsoft.com/office/powerpoint/2010/main" val="160103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68928"/>
            <a:ext cx="8946541" cy="5479472"/>
          </a:xfrm>
        </p:spPr>
        <p:txBody>
          <a:bodyPr>
            <a:noAutofit/>
          </a:bodyPr>
          <a:lstStyle/>
          <a:p>
            <a:r>
              <a:rPr lang="en-US" sz="2800" dirty="0" smtClean="0"/>
              <a:t>Realism - The </a:t>
            </a:r>
            <a:r>
              <a:rPr lang="en-US" sz="2800" dirty="0"/>
              <a:t>documentary contains actual film footage taken from a scene or event of the subject matter </a:t>
            </a:r>
            <a:r>
              <a:rPr lang="en-US" sz="2800" dirty="0" smtClean="0"/>
              <a:t> Often this is </a:t>
            </a:r>
            <a:r>
              <a:rPr lang="en-US" sz="2800" dirty="0"/>
              <a:t>interviews with witnesses </a:t>
            </a:r>
            <a:r>
              <a:rPr lang="en-US" sz="2800" dirty="0" smtClean="0"/>
              <a:t>and </a:t>
            </a:r>
            <a:r>
              <a:rPr lang="en-US" sz="2800" dirty="0"/>
              <a:t>recorded phone discussions </a:t>
            </a:r>
            <a:r>
              <a:rPr lang="en-US" sz="2800" dirty="0" smtClean="0"/>
              <a:t>as well as </a:t>
            </a:r>
            <a:r>
              <a:rPr lang="en-US" sz="2800" dirty="0"/>
              <a:t>photos</a:t>
            </a:r>
            <a:r>
              <a:rPr lang="en-US" sz="2800" dirty="0" smtClean="0"/>
              <a:t>.</a:t>
            </a:r>
            <a:r>
              <a:rPr lang="en-US" sz="2800" dirty="0"/>
              <a:t> </a:t>
            </a:r>
            <a:endParaRPr lang="en-US" sz="2800" dirty="0" smtClean="0"/>
          </a:p>
          <a:p>
            <a:endParaRPr lang="en-US" sz="2800" dirty="0"/>
          </a:p>
          <a:p>
            <a:r>
              <a:rPr lang="en-US" sz="2800" dirty="0" smtClean="0"/>
              <a:t>Dramatization - Here </a:t>
            </a:r>
            <a:r>
              <a:rPr lang="en-US" sz="2800" dirty="0"/>
              <a:t>a producer will dramatize a story and spice it up to make it more watchable and interesting. </a:t>
            </a:r>
            <a:r>
              <a:rPr lang="en-US" sz="2800" dirty="0" smtClean="0"/>
              <a:t> These are </a:t>
            </a:r>
            <a:r>
              <a:rPr lang="en-US" sz="2800" dirty="0"/>
              <a:t>frequently </a:t>
            </a:r>
            <a:r>
              <a:rPr lang="en-US" sz="2800" dirty="0" smtClean="0"/>
              <a:t>reconstructions </a:t>
            </a:r>
            <a:r>
              <a:rPr lang="en-US" sz="2800" dirty="0"/>
              <a:t>of an occasion or </a:t>
            </a:r>
            <a:r>
              <a:rPr lang="en-US" sz="2800" dirty="0" smtClean="0"/>
              <a:t>story.  </a:t>
            </a:r>
          </a:p>
        </p:txBody>
      </p:sp>
    </p:spTree>
    <p:extLst>
      <p:ext uri="{BB962C8B-B14F-4D97-AF65-F5344CB8AC3E}">
        <p14:creationId xmlns:p14="http://schemas.microsoft.com/office/powerpoint/2010/main" val="1442067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Narrativisation is the telling of story in narrative form.  The tone of the narrative can be used to influence the viewer and increase the intensity and dramatization of the story.</a:t>
            </a:r>
          </a:p>
        </p:txBody>
      </p:sp>
    </p:spTree>
    <p:extLst>
      <p:ext uri="{BB962C8B-B14F-4D97-AF65-F5344CB8AC3E}">
        <p14:creationId xmlns:p14="http://schemas.microsoft.com/office/powerpoint/2010/main" val="308431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3530"/>
            <a:ext cx="9404723" cy="1400530"/>
          </a:xfrm>
        </p:spPr>
        <p:txBody>
          <a:bodyPr/>
          <a:lstStyle/>
          <a:p>
            <a:r>
              <a:rPr lang="en-GB" dirty="0" smtClean="0"/>
              <a:t>THE NEWS STUDIO</a:t>
            </a:r>
            <a:endParaRPr lang="en-GB" dirty="0"/>
          </a:p>
        </p:txBody>
      </p:sp>
      <p:sp>
        <p:nvSpPr>
          <p:cNvPr id="3" name="Content Placeholder 2"/>
          <p:cNvSpPr>
            <a:spLocks noGrp="1"/>
          </p:cNvSpPr>
          <p:nvPr>
            <p:ph idx="1"/>
          </p:nvPr>
        </p:nvSpPr>
        <p:spPr/>
        <p:txBody>
          <a:bodyPr>
            <a:normAutofit/>
          </a:bodyPr>
          <a:lstStyle/>
          <a:p>
            <a:r>
              <a:rPr lang="en-GB" sz="2400" dirty="0" smtClean="0"/>
              <a:t>A formal environment</a:t>
            </a:r>
          </a:p>
          <a:p>
            <a:r>
              <a:rPr lang="en-GB" sz="2400" dirty="0" smtClean="0"/>
              <a:t>Sleek. stylish and minimal set</a:t>
            </a:r>
          </a:p>
          <a:p>
            <a:r>
              <a:rPr lang="en-GB" sz="2400" dirty="0" smtClean="0"/>
              <a:t>Presenters are smartly dressed in suits or business style </a:t>
            </a:r>
          </a:p>
          <a:p>
            <a:r>
              <a:rPr lang="en-GB" sz="2400" dirty="0" smtClean="0"/>
              <a:t>Presenters are usually seated and looking directly into the camera</a:t>
            </a:r>
          </a:p>
          <a:p>
            <a:r>
              <a:rPr lang="en-GB" sz="2400" dirty="0" smtClean="0"/>
              <a:t>Facts are often displayed in the background to underpin what is being said</a:t>
            </a:r>
          </a:p>
          <a:p>
            <a:r>
              <a:rPr lang="en-GB" sz="2400" dirty="0" smtClean="0"/>
              <a:t>The language used is factual and direct stating specific facts, a sequence of events or overview of an event.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396" y="861560"/>
            <a:ext cx="3382457" cy="1905000"/>
          </a:xfrm>
          <a:prstGeom prst="rect">
            <a:avLst/>
          </a:prstGeom>
        </p:spPr>
      </p:pic>
    </p:spTree>
    <p:extLst>
      <p:ext uri="{BB962C8B-B14F-4D97-AF65-F5344CB8AC3E}">
        <p14:creationId xmlns:p14="http://schemas.microsoft.com/office/powerpoint/2010/main" val="9303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FIELD REPORTS</a:t>
            </a:r>
            <a:endParaRPr lang="en-GB" dirty="0"/>
          </a:p>
        </p:txBody>
      </p:sp>
      <p:sp>
        <p:nvSpPr>
          <p:cNvPr id="3" name="Content Placeholder 2"/>
          <p:cNvSpPr>
            <a:spLocks noGrp="1"/>
          </p:cNvSpPr>
          <p:nvPr>
            <p:ph idx="1"/>
          </p:nvPr>
        </p:nvSpPr>
        <p:spPr/>
        <p:txBody>
          <a:bodyPr>
            <a:normAutofit/>
          </a:bodyPr>
          <a:lstStyle/>
          <a:p>
            <a:r>
              <a:rPr lang="en-GB" sz="2400" dirty="0" smtClean="0"/>
              <a:t>News items are often reinforced by reports from the field</a:t>
            </a:r>
          </a:p>
          <a:p>
            <a:r>
              <a:rPr lang="en-GB" sz="2400" dirty="0" smtClean="0"/>
              <a:t>Field reporters are filmed at the scene of an event</a:t>
            </a:r>
          </a:p>
          <a:p>
            <a:r>
              <a:rPr lang="en-GB" sz="2400" dirty="0" smtClean="0"/>
              <a:t>They will provide more in depth knowledge of a story</a:t>
            </a:r>
          </a:p>
          <a:p>
            <a:r>
              <a:rPr lang="en-GB" sz="2400" dirty="0" smtClean="0"/>
              <a:t>Footage at the sight of a story enhances the value of the report</a:t>
            </a:r>
          </a:p>
          <a:p>
            <a:r>
              <a:rPr lang="en-GB" sz="2400" dirty="0" smtClean="0"/>
              <a:t>This bring for insight and depth to the story and provides the viewer with factual and visual details</a:t>
            </a:r>
          </a:p>
          <a:p>
            <a:endParaRPr lang="en-GB" sz="2400" dirty="0" smtClean="0"/>
          </a:p>
          <a:p>
            <a:endParaRPr lang="en-GB" sz="2400" dirty="0" smtClean="0"/>
          </a:p>
          <a:p>
            <a:endParaRPr lang="en-GB" sz="2400" dirty="0" smtClean="0"/>
          </a:p>
          <a:p>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463" y="4958080"/>
            <a:ext cx="2500312" cy="1698995"/>
          </a:xfrm>
          <a:prstGeom prst="rect">
            <a:avLst/>
          </a:prstGeom>
        </p:spPr>
      </p:pic>
    </p:spTree>
    <p:extLst>
      <p:ext uri="{BB962C8B-B14F-4D97-AF65-F5344CB8AC3E}">
        <p14:creationId xmlns:p14="http://schemas.microsoft.com/office/powerpoint/2010/main" val="3291633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 TO STUDIO</a:t>
            </a:r>
            <a:endParaRPr lang="en-GB" dirty="0"/>
          </a:p>
        </p:txBody>
      </p:sp>
      <p:sp>
        <p:nvSpPr>
          <p:cNvPr id="3" name="Content Placeholder 2"/>
          <p:cNvSpPr>
            <a:spLocks noGrp="1"/>
          </p:cNvSpPr>
          <p:nvPr>
            <p:ph idx="1"/>
          </p:nvPr>
        </p:nvSpPr>
        <p:spPr/>
        <p:txBody>
          <a:bodyPr>
            <a:normAutofit/>
          </a:bodyPr>
          <a:lstStyle/>
          <a:p>
            <a:r>
              <a:rPr lang="en-GB" sz="2400" dirty="0" smtClean="0"/>
              <a:t>The ability to link field reporter and the studio presenter allows a discussion to take place</a:t>
            </a:r>
          </a:p>
          <a:p>
            <a:r>
              <a:rPr lang="en-GB" sz="2400" dirty="0" smtClean="0"/>
              <a:t>The studio based presenter will ask probing questions to gain a greater understanding of the event and clarify the facts which they have presented.</a:t>
            </a:r>
          </a:p>
          <a:p>
            <a:r>
              <a:rPr lang="en-GB" sz="2400" dirty="0" smtClean="0"/>
              <a:t>It is also possible to discuss sequence of events, the moods and excitement at the scene and often to get more up to the minute details as stories unfold.</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6983" y="4971932"/>
            <a:ext cx="2702141" cy="1476137"/>
          </a:xfrm>
          <a:prstGeom prst="rect">
            <a:avLst/>
          </a:prstGeom>
        </p:spPr>
      </p:pic>
    </p:spTree>
    <p:extLst>
      <p:ext uri="{BB962C8B-B14F-4D97-AF65-F5344CB8AC3E}">
        <p14:creationId xmlns:p14="http://schemas.microsoft.com/office/powerpoint/2010/main" val="138551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 OF ADDRESS TO VIEWER</a:t>
            </a:r>
            <a:endParaRPr lang="en-GB" dirty="0"/>
          </a:p>
        </p:txBody>
      </p:sp>
      <p:sp>
        <p:nvSpPr>
          <p:cNvPr id="3" name="Content Placeholder 2"/>
          <p:cNvSpPr>
            <a:spLocks noGrp="1"/>
          </p:cNvSpPr>
          <p:nvPr>
            <p:ph idx="1"/>
          </p:nvPr>
        </p:nvSpPr>
        <p:spPr>
          <a:xfrm>
            <a:off x="1104293" y="1616499"/>
            <a:ext cx="8946541" cy="4195481"/>
          </a:xfrm>
        </p:spPr>
        <p:txBody>
          <a:bodyPr>
            <a:noAutofit/>
          </a:bodyPr>
          <a:lstStyle/>
          <a:p>
            <a:r>
              <a:rPr lang="en-GB" sz="2400" dirty="0" smtClean="0"/>
              <a:t>News programmes try to make personal connections with the viewers using their mode of address.</a:t>
            </a:r>
          </a:p>
          <a:p>
            <a:r>
              <a:rPr lang="en-GB" sz="2400" dirty="0" smtClean="0"/>
              <a:t>A welcome message is often included at the beginning of the show.  This gives the impression that the presenter is pleased to have the viewers attention and values that they have taken time to tune in.</a:t>
            </a:r>
          </a:p>
          <a:p>
            <a:r>
              <a:rPr lang="en-GB" sz="2400" dirty="0" smtClean="0"/>
              <a:t>Another personal address is often included at the end of the bulletin, evening bulletins may wish the viewer a pleasant evening or ask them to take care if travelling in bad weather.</a:t>
            </a:r>
          </a:p>
          <a:p>
            <a:r>
              <a:rPr lang="en-GB" sz="2400" dirty="0" smtClean="0"/>
              <a:t>They will also often invite the viewer to return and tune in to the next bulletin.</a:t>
            </a:r>
            <a:endParaRPr lang="en-GB" sz="2400" dirty="0"/>
          </a:p>
        </p:txBody>
      </p:sp>
    </p:spTree>
    <p:extLst>
      <p:ext uri="{BB962C8B-B14F-4D97-AF65-F5344CB8AC3E}">
        <p14:creationId xmlns:p14="http://schemas.microsoft.com/office/powerpoint/2010/main" val="193723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INTERVIEWING AND THE USE OF EXPERTS AND WITNESSES</a:t>
            </a:r>
            <a:endParaRPr lang="en-GB" dirty="0"/>
          </a:p>
        </p:txBody>
      </p:sp>
      <p:sp>
        <p:nvSpPr>
          <p:cNvPr id="3" name="Content Placeholder 2"/>
          <p:cNvSpPr>
            <a:spLocks noGrp="1"/>
          </p:cNvSpPr>
          <p:nvPr>
            <p:ph idx="1"/>
          </p:nvPr>
        </p:nvSpPr>
        <p:spPr>
          <a:xfrm>
            <a:off x="1103312" y="2092107"/>
            <a:ext cx="8946541" cy="4195481"/>
          </a:xfrm>
        </p:spPr>
        <p:txBody>
          <a:bodyPr>
            <a:normAutofit/>
          </a:bodyPr>
          <a:lstStyle/>
          <a:p>
            <a:r>
              <a:rPr lang="en-GB" sz="2400" dirty="0" smtClean="0"/>
              <a:t>Interviewing key players during factual news programmes adds depth to a story and allows experts to provide knowledge and specific data to the audience</a:t>
            </a:r>
          </a:p>
          <a:p>
            <a:r>
              <a:rPr lang="en-GB" sz="2400" dirty="0" smtClean="0"/>
              <a:t>An economist can provide key facts about budget changes for instance or a scientist about a particular scientific breakthrough.</a:t>
            </a:r>
          </a:p>
          <a:p>
            <a:r>
              <a:rPr lang="en-GB" sz="2400" dirty="0" smtClean="0"/>
              <a:t>The presenter may not be an expert in all areas and the interviewing process allows for input from those with specialist knowledge and therefore enhances the presentation</a:t>
            </a:r>
            <a:endParaRPr lang="en-GB" sz="2400" dirty="0"/>
          </a:p>
        </p:txBody>
      </p:sp>
    </p:spTree>
    <p:extLst>
      <p:ext uri="{BB962C8B-B14F-4D97-AF65-F5344CB8AC3E}">
        <p14:creationId xmlns:p14="http://schemas.microsoft.com/office/powerpoint/2010/main" val="413900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 STRUCTURE</a:t>
            </a:r>
            <a:endParaRPr lang="en-GB" dirty="0"/>
          </a:p>
        </p:txBody>
      </p:sp>
      <p:sp>
        <p:nvSpPr>
          <p:cNvPr id="3" name="Content Placeholder 2"/>
          <p:cNvSpPr>
            <a:spLocks noGrp="1"/>
          </p:cNvSpPr>
          <p:nvPr>
            <p:ph idx="1"/>
          </p:nvPr>
        </p:nvSpPr>
        <p:spPr/>
        <p:txBody>
          <a:bodyPr>
            <a:normAutofit lnSpcReduction="10000"/>
          </a:bodyPr>
          <a:lstStyle/>
          <a:p>
            <a:r>
              <a:rPr lang="en-GB" dirty="0" smtClean="0"/>
              <a:t>News reports often begin by introducing a topic and giving a short overview of the facts relating to an event</a:t>
            </a:r>
          </a:p>
          <a:p>
            <a:r>
              <a:rPr lang="en-GB" dirty="0" smtClean="0"/>
              <a:t>The report may include a field report which will provide at the scene reports to clarify and enhance the initial introductions</a:t>
            </a:r>
          </a:p>
          <a:p>
            <a:r>
              <a:rPr lang="en-GB" dirty="0" smtClean="0"/>
              <a:t>Links between the studio reporter and the field reporter allow for interactions and the studio reporter often asks probing questions to develop the story and build a picture of what is happening</a:t>
            </a:r>
          </a:p>
          <a:p>
            <a:r>
              <a:rPr lang="en-GB" dirty="0" smtClean="0"/>
              <a:t>Interviewing studio guests can further gain clarity and detail about a particular story.  This type of reporting is often used when reporting on sporting events such as The World Cup</a:t>
            </a:r>
          </a:p>
          <a:p>
            <a:r>
              <a:rPr lang="en-GB" dirty="0" smtClean="0"/>
              <a:t>The report usually end with a short summary of the event and what is expected to happen next</a:t>
            </a:r>
            <a:endParaRPr lang="en-GB" dirty="0"/>
          </a:p>
        </p:txBody>
      </p:sp>
    </p:spTree>
    <p:extLst>
      <p:ext uri="{BB962C8B-B14F-4D97-AF65-F5344CB8AC3E}">
        <p14:creationId xmlns:p14="http://schemas.microsoft.com/office/powerpoint/2010/main" val="211769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ACTUALITY FOOTAGE</a:t>
            </a:r>
            <a:endParaRPr lang="en-GB" dirty="0"/>
          </a:p>
        </p:txBody>
      </p:sp>
      <p:sp>
        <p:nvSpPr>
          <p:cNvPr id="3" name="Content Placeholder 2"/>
          <p:cNvSpPr>
            <a:spLocks noGrp="1"/>
          </p:cNvSpPr>
          <p:nvPr>
            <p:ph idx="1"/>
          </p:nvPr>
        </p:nvSpPr>
        <p:spPr/>
        <p:txBody>
          <a:bodyPr/>
          <a:lstStyle/>
          <a:p>
            <a:r>
              <a:rPr lang="en-GB" dirty="0" smtClean="0"/>
              <a:t>Actual footage of events as they happen is often used in news presentation.</a:t>
            </a:r>
          </a:p>
          <a:p>
            <a:r>
              <a:rPr lang="en-GB" dirty="0" smtClean="0"/>
              <a:t>Events such as marches, commemorations, state visits and even sporting events use actual footage to reinforce the news story</a:t>
            </a:r>
          </a:p>
          <a:p>
            <a:r>
              <a:rPr lang="en-GB" dirty="0" smtClean="0"/>
              <a:t>Events such as The Grand National are widely reported and actual footage of the event often used as part of the news programme after the race</a:t>
            </a:r>
          </a:p>
          <a:p>
            <a:r>
              <a:rPr lang="en-GB" dirty="0" smtClean="0"/>
              <a:t>Actual footage of an event is often edited to fit into a shorter time frame but not manipulated to influence the viewer or benefit a specific bias</a:t>
            </a:r>
            <a:endParaRPr lang="en-GB" dirty="0"/>
          </a:p>
        </p:txBody>
      </p:sp>
    </p:spTree>
    <p:extLst>
      <p:ext uri="{BB962C8B-B14F-4D97-AF65-F5344CB8AC3E}">
        <p14:creationId xmlns:p14="http://schemas.microsoft.com/office/powerpoint/2010/main" val="182667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DOCUMENTARY FORMATS</a:t>
            </a:r>
            <a:endParaRPr lang="en-GB" dirty="0"/>
          </a:p>
        </p:txBody>
      </p:sp>
      <p:sp>
        <p:nvSpPr>
          <p:cNvPr id="3" name="Content Placeholder 2"/>
          <p:cNvSpPr>
            <a:spLocks noGrp="1"/>
          </p:cNvSpPr>
          <p:nvPr>
            <p:ph idx="1"/>
          </p:nvPr>
        </p:nvSpPr>
        <p:spPr/>
        <p:txBody>
          <a:bodyPr>
            <a:noAutofit/>
          </a:bodyPr>
          <a:lstStyle/>
          <a:p>
            <a:r>
              <a:rPr lang="en-GB" sz="2400" dirty="0" smtClean="0"/>
              <a:t>The documentary is a nonfiction piece of film intended </a:t>
            </a:r>
            <a:r>
              <a:rPr lang="en-GB" sz="2400" dirty="0"/>
              <a:t>to </a:t>
            </a:r>
            <a:r>
              <a:rPr lang="en-GB" sz="2400" dirty="0" smtClean="0"/>
              <a:t>provide information about </a:t>
            </a:r>
            <a:r>
              <a:rPr lang="en-GB" sz="2400" dirty="0"/>
              <a:t>some aspect of reality, primarily for the purposes of instruction or maintaining a historical </a:t>
            </a:r>
            <a:r>
              <a:rPr lang="en-GB" sz="2400" dirty="0" smtClean="0"/>
              <a:t>record.</a:t>
            </a:r>
          </a:p>
          <a:p>
            <a:r>
              <a:rPr lang="en-GB" sz="2400" dirty="0"/>
              <a:t>The </a:t>
            </a:r>
            <a:r>
              <a:rPr lang="en-GB" sz="2400" dirty="0" smtClean="0"/>
              <a:t>documentary is usually subject specific and unlike a news report can document the events over a longer term and provide more in depth information about a particular subject</a:t>
            </a:r>
          </a:p>
          <a:p>
            <a:r>
              <a:rPr lang="en-GB" sz="2400" dirty="0"/>
              <a:t>A documentary </a:t>
            </a:r>
            <a:r>
              <a:rPr lang="en-GB" sz="2400" dirty="0" smtClean="0"/>
              <a:t>uses a variety of techniques to tell a story that will engage and entertain the audience are a longer period than the news bulletin</a:t>
            </a:r>
          </a:p>
        </p:txBody>
      </p:sp>
    </p:spTree>
    <p:extLst>
      <p:ext uri="{BB962C8B-B14F-4D97-AF65-F5344CB8AC3E}">
        <p14:creationId xmlns:p14="http://schemas.microsoft.com/office/powerpoint/2010/main" val="406182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125</TotalTime>
  <Words>1103</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vt:lpstr>
      <vt:lpstr>CODES AND CONVENTIONS  OF FACTUAL PROGRAMMING FOR TELEVISION</vt:lpstr>
      <vt:lpstr>THE NEWS STUDIO</vt:lpstr>
      <vt:lpstr>FIELD REPORTS</vt:lpstr>
      <vt:lpstr>LINKS TO STUDIO</vt:lpstr>
      <vt:lpstr>MODE OF ADDRESS TO VIEWER</vt:lpstr>
      <vt:lpstr>INTERVIEWING AND THE USE OF EXPERTS AND WITNESSES</vt:lpstr>
      <vt:lpstr>REPORT STRUCTURE</vt:lpstr>
      <vt:lpstr>ACTUALITY FOOTAGE</vt:lpstr>
      <vt:lpstr>DOCUMENTARY FORMATS</vt:lpstr>
      <vt:lpstr>EXPOSITORY DOCUMENTARIES</vt:lpstr>
      <vt:lpstr>OBSERVATIONAL DOCUMENTARIES</vt:lpstr>
      <vt:lpstr>INTERACTIVE DOCUMENTARIES</vt:lpstr>
      <vt:lpstr>REFLEXIVE DOCUMENTARIES</vt:lpstr>
      <vt:lpstr>PERFORMATIVE DOCUMENTARIES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CODES AND CONVENTIONS  OF FACTUAL PROGRAMMING FOR TELEVISION</dc:title>
  <dc:creator>Ciaran McElhinney</dc:creator>
  <cp:lastModifiedBy>Ciaran McElhinney</cp:lastModifiedBy>
  <cp:revision>14</cp:revision>
  <dcterms:created xsi:type="dcterms:W3CDTF">2015-10-19T22:08:45Z</dcterms:created>
  <dcterms:modified xsi:type="dcterms:W3CDTF">2015-10-20T08:13:31Z</dcterms:modified>
</cp:coreProperties>
</file>